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 id="2147483809" r:id="rId5"/>
  </p:sldMasterIdLst>
  <p:notesMasterIdLst>
    <p:notesMasterId r:id="rId30"/>
  </p:notesMasterIdLst>
  <p:sldIdLst>
    <p:sldId id="256" r:id="rId6"/>
    <p:sldId id="306" r:id="rId7"/>
    <p:sldId id="272" r:id="rId8"/>
    <p:sldId id="304" r:id="rId9"/>
    <p:sldId id="305" r:id="rId10"/>
    <p:sldId id="273" r:id="rId11"/>
    <p:sldId id="274" r:id="rId12"/>
    <p:sldId id="275" r:id="rId13"/>
    <p:sldId id="308" r:id="rId14"/>
    <p:sldId id="281" r:id="rId15"/>
    <p:sldId id="282" r:id="rId16"/>
    <p:sldId id="314" r:id="rId17"/>
    <p:sldId id="283" r:id="rId18"/>
    <p:sldId id="284" r:id="rId19"/>
    <p:sldId id="285" r:id="rId20"/>
    <p:sldId id="286" r:id="rId21"/>
    <p:sldId id="288" r:id="rId22"/>
    <p:sldId id="301" r:id="rId23"/>
    <p:sldId id="302" r:id="rId24"/>
    <p:sldId id="311" r:id="rId25"/>
    <p:sldId id="292" r:id="rId26"/>
    <p:sldId id="293" r:id="rId27"/>
    <p:sldId id="294"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36E85-3886-4B35-8457-C7CFEC197B40}">
          <p14:sldIdLst>
            <p14:sldId id="256"/>
            <p14:sldId id="306"/>
            <p14:sldId id="272"/>
            <p14:sldId id="304"/>
            <p14:sldId id="305"/>
            <p14:sldId id="273"/>
            <p14:sldId id="274"/>
            <p14:sldId id="275"/>
            <p14:sldId id="308"/>
          </p14:sldIdLst>
        </p14:section>
        <p14:section name="Windows Web Platform" id="{85D86122-F64C-4BB1-A2C6-3AA6B8A2147D}">
          <p14:sldIdLst>
            <p14:sldId id="281"/>
            <p14:sldId id="282"/>
            <p14:sldId id="314"/>
            <p14:sldId id="283"/>
            <p14:sldId id="284"/>
            <p14:sldId id="285"/>
            <p14:sldId id="286"/>
            <p14:sldId id="288"/>
            <p14:sldId id="301"/>
            <p14:sldId id="302"/>
            <p14:sldId id="311"/>
            <p14:sldId id="292"/>
            <p14:sldId id="293"/>
            <p14:sldId id="294"/>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810" autoAdjust="0"/>
  </p:normalViewPr>
  <p:slideViewPr>
    <p:cSldViewPr snapToGrid="0">
      <p:cViewPr varScale="1">
        <p:scale>
          <a:sx n="83" d="100"/>
          <a:sy n="83" d="100"/>
        </p:scale>
        <p:origin x="1674" y="78"/>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solidFill>
                  <a:schemeClr val="accent1"/>
                </a:solidFill>
              </a:rPr>
              <a:t>JetStream</a:t>
            </a:r>
            <a:r>
              <a:rPr lang="en-US" sz="2400" dirty="0">
                <a:solidFill>
                  <a:schemeClr val="accent1"/>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pl-PL"/>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DEAA-49ED-9544-135E7873208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EAA-49ED-9544-135E7873208E}"/>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DEAA-49ED-9544-135E7873208E}"/>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DEAA-49ED-9544-135E7873208E}"/>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8-DEAA-49ED-9544-135E7873208E}"/>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pl-PL"/>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pl-PL"/>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solidFill>
                  <a:schemeClr val="accent1"/>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pl-PL"/>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444B-43A4-899E-9785B07A2F0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44B-43A4-899E-9785B07A2F0D}"/>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444B-43A4-899E-9785B07A2F0D}"/>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444B-43A4-899E-9785B07A2F0D}"/>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8-444B-43A4-899E-9785B07A2F0D}"/>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pl-PL"/>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pl-PL"/>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11/25/2015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a:t>
            </a:fld>
            <a:endParaRPr lang="en-US"/>
          </a:p>
        </p:txBody>
      </p:sp>
    </p:spTree>
    <p:extLst>
      <p:ext uri="{BB962C8B-B14F-4D97-AF65-F5344CB8AC3E}">
        <p14:creationId xmlns:p14="http://schemas.microsoft.com/office/powerpoint/2010/main" val="269327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talking about the</a:t>
            </a:r>
            <a:r>
              <a:rPr lang="en-US" baseline="0" dirty="0" smtClean="0"/>
              <a:t> Web platform.</a:t>
            </a:r>
          </a:p>
          <a:p>
            <a:r>
              <a:rPr lang="en-US" baseline="0" dirty="0" smtClean="0"/>
              <a:t>The Web platform we have for web developers today is built off the same technologies we have in Edge.</a:t>
            </a:r>
          </a:p>
          <a:p>
            <a:r>
              <a:rPr lang="en-US" baseline="0" dirty="0" smtClean="0"/>
              <a:t>In Windows 10, whenever you are using a web component, whether that’s inside of Edge, or inside a hosted web app or a packaged app, it’s all using that same rendering engine.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So this is a window in Edge today.</a:t>
            </a:r>
          </a:p>
          <a:p>
            <a:pPr marL="0" indent="0">
              <a:buNone/>
            </a:pPr>
            <a:r>
              <a:rPr lang="en-US" dirty="0" smtClean="0"/>
              <a:t>&lt;Click&gt; </a:t>
            </a:r>
          </a:p>
          <a:p>
            <a:pPr marL="0" indent="0">
              <a:buNone/>
            </a:pPr>
            <a:r>
              <a:rPr lang="en-US" dirty="0" smtClean="0"/>
              <a:t>It’s running off the </a:t>
            </a:r>
            <a:r>
              <a:rPr lang="en-US" dirty="0" err="1" smtClean="0"/>
              <a:t>EdgeHTML</a:t>
            </a:r>
            <a:r>
              <a:rPr lang="en-US" baseline="0" dirty="0" smtClean="0"/>
              <a:t> rendering engine – so that’s the new rendering engine that has all of those new features, all of those interoperability fixes inside it</a:t>
            </a:r>
          </a:p>
          <a:p>
            <a:pPr marL="0" indent="0">
              <a:buNone/>
            </a:pPr>
            <a:r>
              <a:rPr lang="en-US" baseline="0" dirty="0" smtClean="0"/>
              <a:t>&lt;Click&gt;</a:t>
            </a:r>
          </a:p>
          <a:p>
            <a:pPr marL="0" indent="0">
              <a:buNone/>
            </a:pPr>
            <a:r>
              <a:rPr lang="en-US" dirty="0" smtClean="0"/>
              <a:t> and then we also have the new Chakra engine, which</a:t>
            </a:r>
            <a:r>
              <a:rPr lang="en-US" baseline="0" dirty="0" smtClean="0"/>
              <a:t> runs JavaScript blazingly fast.</a:t>
            </a:r>
          </a:p>
          <a:p>
            <a:pPr marL="0" indent="0">
              <a:buNone/>
            </a:pPr>
            <a:r>
              <a:rPr lang="en-US" baseline="0" dirty="0" smtClean="0"/>
              <a:t>&lt;Click&gt;</a:t>
            </a:r>
          </a:p>
          <a:p>
            <a:pPr marL="0" indent="0">
              <a:buNone/>
            </a:pPr>
            <a:r>
              <a:rPr lang="en-US" baseline="0" dirty="0" smtClean="0"/>
              <a:t>So those engines are the same things we have inside a JavaScript Windows app. The great thing about that is you know that if your code runs inside of Edge, it’ll run inside the app.</a:t>
            </a:r>
          </a:p>
          <a:p>
            <a:pPr marL="0" indent="0">
              <a:buNone/>
            </a:pPr>
            <a:r>
              <a:rPr lang="en-US" baseline="0" dirty="0" smtClean="0"/>
              <a:t>So what this means for a web developer is that if you’re writing your code for the web, you can easily transition that code into the app space. In Windows 10, we’re bringing those things much closer together, blurring the distinction between apps and the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few different ways you can present your code inside Windows 10.</a:t>
            </a:r>
          </a:p>
          <a:p>
            <a:r>
              <a:rPr lang="en-US" dirty="0" smtClean="0"/>
              <a:t>First of all, you can package your content. This is something we introduced to Windows in Windows </a:t>
            </a:r>
            <a:r>
              <a:rPr lang="pl-PL" smtClean="0"/>
              <a:t>8</a:t>
            </a:r>
            <a:r>
              <a:rPr lang="en-US" smtClean="0"/>
              <a:t>, </a:t>
            </a:r>
            <a:r>
              <a:rPr lang="en-US" dirty="0" smtClean="0"/>
              <a:t>where you can take your JavaScript,</a:t>
            </a:r>
            <a:r>
              <a:rPr lang="en-US" baseline="0" dirty="0" smtClean="0"/>
              <a:t> your HTML and your CSS and basically put that inside a zip package and that’s what the user downloads from the store and installs onto their machine. </a:t>
            </a:r>
          </a:p>
          <a:p>
            <a:r>
              <a:rPr lang="en-US" baseline="0" dirty="0" smtClean="0"/>
              <a:t>So it’s generally offline first – everything is running locally off the users’ machine. It’s making service calls for your content.</a:t>
            </a:r>
          </a:p>
          <a:p>
            <a:r>
              <a:rPr lang="en-US" baseline="0" dirty="0" smtClean="0"/>
              <a:t>&lt;Click&gt;</a:t>
            </a:r>
          </a:p>
          <a:p>
            <a:r>
              <a:rPr lang="en-US" baseline="0" dirty="0" smtClean="0"/>
              <a:t>We also have a new model in Windows 10 called the ‘Hosted Web App’ – you may also hear it referred to by its code name which is Project Westminster. This is a way of taking the code that is living on your web server and to turn that into an application.</a:t>
            </a:r>
          </a:p>
          <a:p>
            <a:r>
              <a:rPr lang="en-US" baseline="0" dirty="0" smtClean="0"/>
              <a:t>So this is better than a packaged app in many ways. Packaged apps are great if you’ve got a single page site and you can package that up and have it work offline, but there are many </a:t>
            </a:r>
            <a:r>
              <a:rPr lang="en-US" baseline="0" dirty="0" err="1" smtClean="0"/>
              <a:t>saites</a:t>
            </a:r>
            <a:r>
              <a:rPr lang="en-US" baseline="0" dirty="0" smtClean="0"/>
              <a:t> out there written on the backend using technologies such as </a:t>
            </a:r>
            <a:r>
              <a:rPr lang="en-US" baseline="0" dirty="0" err="1" smtClean="0"/>
              <a:t>nodeJS</a:t>
            </a:r>
            <a:r>
              <a:rPr lang="en-US" baseline="0" dirty="0" smtClean="0"/>
              <a:t> or PHP – and now you can take those websites and turn them into an application.</a:t>
            </a:r>
          </a:p>
          <a:p>
            <a:r>
              <a:rPr lang="en-US" baseline="0" dirty="0" smtClean="0"/>
              <a:t>&lt;Click&gt;</a:t>
            </a:r>
          </a:p>
          <a:p>
            <a:r>
              <a:rPr lang="en-US" baseline="0" dirty="0" smtClean="0"/>
              <a:t>The third thing you can do is to mix it up – have some content local, have some on the server. This is where the </a:t>
            </a:r>
            <a:r>
              <a:rPr lang="en-US" baseline="0" dirty="0" err="1" smtClean="0"/>
              <a:t>WebView</a:t>
            </a:r>
            <a:r>
              <a:rPr lang="en-US" baseline="0" dirty="0" smtClean="0"/>
              <a:t> becomes really useful. You can direct it to show local content or remote content, and allows you to really mix it up.</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12</a:t>
            </a:fld>
            <a:endParaRPr lang="en-US"/>
          </a:p>
        </p:txBody>
      </p:sp>
    </p:spTree>
    <p:extLst>
      <p:ext uri="{BB962C8B-B14F-4D97-AF65-F5344CB8AC3E}">
        <p14:creationId xmlns:p14="http://schemas.microsoft.com/office/powerpoint/2010/main" val="297720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packaged apps first.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13</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really great tooling features we have inside of Visual Studio is around Apache Cordova.</a:t>
            </a:r>
          </a:p>
          <a:p>
            <a:r>
              <a:rPr lang="en-US" dirty="0" smtClean="0"/>
              <a:t>Apache</a:t>
            </a:r>
            <a:r>
              <a:rPr lang="en-US" baseline="0" dirty="0" smtClean="0"/>
              <a:t> Cordova is a way for you to build these packaged JavaScript apps and to deploy them cross-platform. So this is not a solution just for Windows – Cordova apps run on iOS and Android and other platforms as well.</a:t>
            </a:r>
          </a:p>
          <a:p>
            <a:r>
              <a:rPr lang="en-US" baseline="0" dirty="0" smtClean="0"/>
              <a:t>Visual Studio 2015 now supports Apache Cordova app development as a first-class app dev framework – it’s the very best IDE for building Cordova apps, with great features such as a blazingly fast Android emulator.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Next thing to talk about is the </a:t>
            </a:r>
            <a:r>
              <a:rPr lang="en-US" dirty="0" err="1" smtClean="0"/>
              <a:t>WebView</a:t>
            </a:r>
            <a:r>
              <a:rPr lang="en-US" dirty="0" smtClean="0"/>
              <a:t>.</a:t>
            </a:r>
            <a:r>
              <a:rPr lang="en-US" baseline="0" dirty="0" smtClean="0"/>
              <a:t> </a:t>
            </a:r>
            <a:r>
              <a:rPr lang="en-US" dirty="0" smtClean="0"/>
              <a:t>It’s a very handy tool and we find that a large proportion of the apps inside the Windows Store use a </a:t>
            </a:r>
            <a:r>
              <a:rPr lang="en-US" dirty="0" err="1" smtClean="0"/>
              <a:t>WebView</a:t>
            </a:r>
            <a:r>
              <a:rPr lang="en-US" dirty="0" smtClean="0"/>
              <a:t> for some reason or another. You can use it inside a JavaScript app or inside a XAML app to display</a:t>
            </a:r>
            <a:r>
              <a:rPr lang="en-US" baseline="0" dirty="0" smtClean="0"/>
              <a:t> some web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a number of great new features in the </a:t>
            </a:r>
            <a:r>
              <a:rPr lang="en-US" dirty="0" err="1" smtClean="0"/>
              <a:t>WebView</a:t>
            </a:r>
            <a:r>
              <a:rPr lang="en-US" dirty="0" smtClean="0"/>
              <a:t> in</a:t>
            </a:r>
            <a:r>
              <a:rPr lang="en-US" baseline="0" dirty="0" smtClean="0"/>
              <a:t> Windows 10. There’s a number of performance improvements, but major enhancements are around the ways that your JavaScript can call code modules written in C# or C++, where you no longer have to use the old windows notify techniques.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also easy access from your JavaScript running in a </a:t>
            </a:r>
            <a:r>
              <a:rPr lang="en-US" baseline="0" dirty="0" err="1" smtClean="0"/>
              <a:t>WebView</a:t>
            </a:r>
            <a:r>
              <a:rPr lang="en-US" baseline="0" dirty="0" smtClean="0"/>
              <a:t> to call Windows Runtime APIs for doing great things like Live Tiles or Toasts.</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a Hosted Web App.</a:t>
            </a:r>
          </a:p>
          <a:p>
            <a:r>
              <a:rPr lang="en-US" dirty="0" smtClean="0"/>
              <a:t>With this, your app is always up to date because your content</a:t>
            </a:r>
            <a:r>
              <a:rPr lang="en-US" baseline="0" dirty="0" smtClean="0"/>
              <a:t> is hosted on the web server.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17</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dirty="0" smtClean="0"/>
              <a:t>This is how a Hosted Web App works: when a user fires up your app, it goes out to your web server and pulls the content down to execute inside</a:t>
            </a:r>
            <a:r>
              <a:rPr lang="en-US" baseline="0" dirty="0" smtClean="0"/>
              <a:t> of your app context. So it’s just like a web browser – your own little web browser just for your app content.</a:t>
            </a:r>
          </a:p>
          <a:p>
            <a:pPr marL="0" lvl="0" indent="0">
              <a:buFont typeface="Arial" panose="020B0604020202020204" pitchFamily="34" charset="0"/>
              <a:buNone/>
            </a:pPr>
            <a:r>
              <a:rPr lang="en-US" baseline="0" dirty="0" smtClean="0"/>
              <a:t>You don’t have to change your code, it runs just the same as it does in Microsoft Edge. And it is a Store application, so it has its own memory footprint and its own cache that it doesn’t have to share with other applications, it’s sandboxed and secure just like other Store applications, and the great thing is that when your code is executing in that safe environment, we can give your code access to all the Windows Runtime APIs.</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11/25/2015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your website code can access toast notifications, contacts, calendar, camera and Cortana to mention just a few…</a:t>
            </a:r>
          </a:p>
          <a:p>
            <a:r>
              <a:rPr lang="en-GB" dirty="0" smtClean="0"/>
              <a:t>So for web developers who have been</a:t>
            </a:r>
            <a:r>
              <a:rPr lang="en-GB" baseline="0" dirty="0" smtClean="0"/>
              <a:t> asking over the years for access to this API or that API – now, inside of a hosted web app, you can have access to all of those.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19</a:t>
            </a:fld>
            <a:endParaRPr lang="en-US"/>
          </a:p>
        </p:txBody>
      </p:sp>
    </p:spTree>
    <p:extLst>
      <p:ext uri="{BB962C8B-B14F-4D97-AF65-F5344CB8AC3E}">
        <p14:creationId xmlns:p14="http://schemas.microsoft.com/office/powerpoint/2010/main" val="2703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we’ve introduced a brand new browser called 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2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20</a:t>
            </a:fld>
            <a:endParaRPr lang="en-US"/>
          </a:p>
        </p:txBody>
      </p:sp>
    </p:spTree>
    <p:extLst>
      <p:ext uri="{BB962C8B-B14F-4D97-AF65-F5344CB8AC3E}">
        <p14:creationId xmlns:p14="http://schemas.microsoft.com/office/powerpoint/2010/main" val="1848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21</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22</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23</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develop for the web, you just need to target the latest versions of Firefox, Chrome, Opera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In</a:t>
            </a:r>
            <a:r>
              <a:rPr lang="en-US" baseline="0" dirty="0" smtClean="0"/>
              <a:t> Edge, we did tremendous work on the Chakra JavaScript engine which yielded tremendous performance.</a:t>
            </a:r>
          </a:p>
          <a:p>
            <a:pPr marL="0" indent="0">
              <a:buFont typeface="Arial" panose="020B0604020202020204" pitchFamily="34" charset="0"/>
              <a:buNone/>
            </a:pPr>
            <a:r>
              <a:rPr lang="en-GB" dirty="0" smtClean="0"/>
              <a:t>Here is how </a:t>
            </a:r>
            <a:r>
              <a:rPr lang="en-GB" dirty="0" err="1" smtClean="0"/>
              <a:t>EdgeHTML</a:t>
            </a:r>
            <a:r>
              <a:rPr lang="en-GB" dirty="0" smtClean="0"/>
              <a:t> performs on two leading web benchmarks: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On the </a:t>
            </a:r>
            <a:r>
              <a:rPr lang="en-GB" dirty="0" err="1" smtClean="0"/>
              <a:t>JetStream</a:t>
            </a:r>
            <a:r>
              <a:rPr lang="en-GB" dirty="0" smtClean="0"/>
              <a:t> benchmark created by Apple, which simulates complex web applications, </a:t>
            </a:r>
            <a:r>
              <a:rPr lang="en-GB" dirty="0" err="1" smtClean="0"/>
              <a:t>EdgeHTML</a:t>
            </a:r>
            <a:r>
              <a:rPr lang="en-GB" dirty="0" smtClean="0"/>
              <a:t> is over 1.5x faster than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Beyond that, it is also ahead 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11/25/2015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Next on the Octane benchmark, created by Google, Edge is over twice as fast as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And again, Edge, leapfrogs into the lead ahead of other 64-bit browsers.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Our work is not done, but we feel great that Edge will provide industry leading performance 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11/25/2015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web browser must identify</a:t>
            </a:r>
            <a:r>
              <a:rPr lang="en-US" baseline="0" dirty="0" smtClean="0"/>
              <a:t> itself to the server and it does this by sending its User Agent string with </a:t>
            </a:r>
            <a:r>
              <a:rPr lang="en-US" baseline="0" dirty="0" err="1" smtClean="0"/>
              <a:t>evey</a:t>
            </a:r>
            <a:r>
              <a:rPr lang="en-US" baseline="0" dirty="0" smtClean="0"/>
              <a:t> request to download a page. On the other side, the server looks at the user agent string, identifies the type of web browser being used and the OS where it is hosted, and makes decisions based on that on which version of the web page content to send back.</a:t>
            </a:r>
          </a:p>
          <a:p>
            <a:endParaRPr lang="en-US" baseline="0" dirty="0" smtClean="0"/>
          </a:p>
          <a:p>
            <a:r>
              <a:rPr lang="en-US" baseline="0" dirty="0" smtClean="0"/>
              <a:t>That isn’t how the web should work! The server should just send back the best content regardless of who is asking for the content. </a:t>
            </a:r>
          </a:p>
          <a:p>
            <a:r>
              <a:rPr lang="en-US" baseline="0" dirty="0" smtClean="0"/>
              <a:t>It is the responsibility of the web developer to add JavaScript to do what we call ‘feature testing’ to for example, see if </a:t>
            </a:r>
            <a:r>
              <a:rPr lang="en-US" baseline="0" dirty="0" err="1" smtClean="0"/>
              <a:t>WebAudio</a:t>
            </a:r>
            <a:r>
              <a:rPr lang="en-US" baseline="0" dirty="0" smtClean="0"/>
              <a:t> is supported by the requestor and if it is, sending back the </a:t>
            </a:r>
            <a:r>
              <a:rPr lang="en-US" baseline="0" dirty="0" err="1" smtClean="0"/>
              <a:t>WebAudio</a:t>
            </a:r>
            <a:r>
              <a:rPr lang="en-US" baseline="0" dirty="0" smtClean="0"/>
              <a:t> content. But many websites today are ‘sniffing’ the user agent string and using that to decide what content to send back.</a:t>
            </a:r>
          </a:p>
          <a:p>
            <a:endParaRPr lang="en-US" baseline="0" dirty="0" smtClean="0"/>
          </a:p>
          <a:p>
            <a:r>
              <a:rPr lang="en-US" baseline="0" dirty="0" smtClean="0"/>
              <a:t>Because of this, in Microsoft Edge we decided to change our User Agent string and as you can see, it looks like Chrome. We do this because we want to make sure we receive the modern content, the best content available – because Edge is built for the modern web and can handle it.</a:t>
            </a:r>
          </a:p>
          <a:p>
            <a:endParaRPr lang="en-US" baseline="0" dirty="0" smtClean="0"/>
          </a:p>
          <a:p>
            <a:r>
              <a:rPr lang="en-US" baseline="0" dirty="0" smtClean="0"/>
              <a:t>This isn’t a new idea – in the slide, all the parts shown in red are ‘lies’! None of the modern browsers are Mozilla 5.0. Chrome is not </a:t>
            </a:r>
            <a:r>
              <a:rPr lang="en-US" baseline="0" dirty="0" err="1" smtClean="0"/>
              <a:t>AppleWebKit</a:t>
            </a:r>
            <a:r>
              <a:rPr lang="en-US" baseline="0" dirty="0" smtClean="0"/>
              <a:t> or Safari. Everyone has played this game at some point or other.</a:t>
            </a:r>
          </a:p>
          <a:p>
            <a:endParaRPr lang="en-US" baseline="0" dirty="0" smtClean="0"/>
          </a:p>
          <a:p>
            <a:r>
              <a:rPr lang="en-US" baseline="0" dirty="0" smtClean="0"/>
              <a:t>The takeaway is that if you are using Microsoft Edge, you will receive the latest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6</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that, we move from this state: where only the iPhone version in the middle is receiving the correct content. By</a:t>
            </a:r>
            <a:r>
              <a:rPr lang="en-US" baseline="0" dirty="0" smtClean="0"/>
              <a:t> sniffing the user agent string, the server has detected that the browser on the right is IE Mobile, but in the absence of a specific mobile friendly site, is sending it the desktop version of the page.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7</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with Microsoft Edge and because we are playing the user agent game, we are receiving the right content, the best mobile optimized website.</a:t>
            </a:r>
          </a:p>
        </p:txBody>
      </p:sp>
      <p:sp>
        <p:nvSpPr>
          <p:cNvPr id="4" name="Slide Number Placeholder 3"/>
          <p:cNvSpPr>
            <a:spLocks noGrp="1"/>
          </p:cNvSpPr>
          <p:nvPr>
            <p:ph type="sldNum" sz="quarter" idx="10"/>
          </p:nvPr>
        </p:nvSpPr>
        <p:spPr/>
        <p:txBody>
          <a:bodyPr/>
          <a:lstStyle/>
          <a:p>
            <a:fld id="{914DE012-27DE-48E9-8428-035E3204BAFC}" type="slidenum">
              <a:rPr lang="en-US" smtClean="0"/>
              <a:t>8</a:t>
            </a:fld>
            <a:endParaRPr lang="en-US"/>
          </a:p>
        </p:txBody>
      </p:sp>
    </p:spTree>
    <p:extLst>
      <p:ext uri="{BB962C8B-B14F-4D97-AF65-F5344CB8AC3E}">
        <p14:creationId xmlns:p14="http://schemas.microsoft.com/office/powerpoint/2010/main" val="26063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But it’s not just about compatibility, it’s also about new features.</a:t>
            </a:r>
          </a:p>
          <a:p>
            <a:pPr marL="0" indent="0">
              <a:buFont typeface="Arial" panose="020B0604020202020204" pitchFamily="34" charset="0"/>
              <a:buNone/>
            </a:pPr>
            <a:r>
              <a:rPr lang="en-US" dirty="0" smtClean="0"/>
              <a:t>We did a ton of work on new features: more than 4200 interoperability improvements.</a:t>
            </a:r>
            <a:r>
              <a:rPr lang="en-US" baseline="0" dirty="0" smtClean="0"/>
              <a:t> We’ve added features such as HTTP/2, </a:t>
            </a:r>
            <a:r>
              <a:rPr lang="en-US" baseline="0" dirty="0" err="1" smtClean="0"/>
              <a:t>EcmaScript</a:t>
            </a:r>
            <a:r>
              <a:rPr lang="en-US" baseline="0" dirty="0" smtClean="0"/>
              <a:t> 6 and many, many more – all the features that web developers have been asking for the most.</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11/25/2015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2261531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09204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40019096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2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5837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78787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052413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741719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37415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924349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72330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050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1614795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27945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9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6706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558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64255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1549249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44488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10817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842889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8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511037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596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6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6E6D71"/>
                </a:solidFill>
                <a:effectLst/>
                <a:uLnTx/>
                <a:uFillTx/>
                <a:latin typeface="Segoe UI Light"/>
                <a:ea typeface="+mj-ea"/>
                <a:cs typeface="+mj-cs"/>
              </a:rPr>
              <a:t>Agenda</a:t>
            </a:r>
            <a:endParaRPr kumimoji="0" lang="en-US" sz="4800" b="1" i="0" u="none" strike="noStrike" kern="1200" cap="none" spc="0" normalizeH="0" baseline="0" noProof="0" dirty="0">
              <a:ln>
                <a:noFill/>
              </a:ln>
              <a:solidFill>
                <a:srgbClr val="6E6D71"/>
              </a:solidFill>
              <a:effectLst/>
              <a:uLnTx/>
              <a:uFillTx/>
              <a:latin typeface="Segoe UI Light"/>
              <a:ea typeface="+mj-ea"/>
              <a:cs typeface="+mj-cs"/>
            </a:endParaRPr>
          </a:p>
        </p:txBody>
      </p:sp>
    </p:spTree>
    <p:extLst>
      <p:ext uri="{BB962C8B-B14F-4D97-AF65-F5344CB8AC3E}">
        <p14:creationId xmlns:p14="http://schemas.microsoft.com/office/powerpoint/2010/main" val="34573602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24529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0144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646781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7200" b="0" i="0" u="none" strike="noStrike" kern="1200" cap="none" spc="0" normalizeH="0" baseline="0" noProof="0" dirty="0" smtClean="0">
                <a:ln>
                  <a:noFill/>
                </a:ln>
                <a:solidFill>
                  <a:srgbClr val="FFFFFF"/>
                </a:solidFill>
                <a:effectLst/>
                <a:uLnTx/>
                <a:uFillTx/>
                <a:latin typeface="Segoe UI"/>
                <a:ea typeface="+mn-ea"/>
                <a:cs typeface="+mn-cs"/>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16340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2148133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kumimoji="0" lang="en-US" sz="4705" b="0" i="0" u="none" strike="noStrike" kern="1200" cap="none" spc="-100" normalizeH="0" baseline="0" noProof="0" dirty="0" smtClean="0">
                <a:ln w="3175">
                  <a:noFill/>
                </a:ln>
                <a:gradFill>
                  <a:gsLst>
                    <a:gs pos="1250">
                      <a:srgbClr val="333333"/>
                    </a:gs>
                    <a:gs pos="100000">
                      <a:srgbClr val="333333"/>
                    </a:gs>
                  </a:gsLst>
                  <a:lin ang="5400000" scaled="0"/>
                </a:gradFill>
                <a:effectLst/>
                <a:uLnTx/>
                <a:uFillTx/>
                <a:latin typeface="+mj-lt"/>
                <a:ea typeface="+mn-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69240" y="1189178"/>
            <a:ext cx="11653523" cy="2121606"/>
          </a:xfrm>
        </p:spPr>
        <p:txBody>
          <a:bodyPr/>
          <a:lstStyle>
            <a:lvl1pPr marL="0" indent="0">
              <a:buNone/>
              <a:defRPr kumimoji="0" lang="en-US"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j-lt"/>
                <a:ea typeface="+mn-ea"/>
                <a:cs typeface="+mn-cs"/>
              </a:defRPr>
            </a:lvl1pPr>
            <a:lvl2pPr marL="0" indent="0">
              <a:buFontTx/>
              <a:buNone/>
              <a:defRPr sz="1961">
                <a:solidFill>
                  <a:schemeClr val="bg2">
                    <a:lumMod val="25000"/>
                  </a:schemeClr>
                </a:solidFill>
              </a:defRPr>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11/25/2015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0889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54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969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81636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4232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8441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3.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hidden="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680" r:id="rId18"/>
    <p:sldLayoutId id="2147483681" r:id="rId19"/>
    <p:sldLayoutId id="2147483683" r:id="rId20"/>
    <p:sldLayoutId id="2147483684" r:id="rId21"/>
    <p:sldLayoutId id="2147483748" r:id="rId22"/>
    <p:sldLayoutId id="2147483749" r:id="rId23"/>
    <p:sldLayoutId id="2147483751" r:id="rId24"/>
    <p:sldLayoutId id="2147483808"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2">
              <a:lumMod val="2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70C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2">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6840207"/>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59"/>
            <a:ext cx="6276530" cy="2315137"/>
          </a:xfrm>
        </p:spPr>
        <p:txBody>
          <a:bodyPr>
            <a:normAutofit fontScale="90000"/>
          </a:bodyPr>
          <a:lstStyle/>
          <a:p>
            <a:r>
              <a:rPr lang="en-US" dirty="0"/>
              <a:t>Microsoft Edge and</a:t>
            </a:r>
            <a:br>
              <a:rPr lang="en-US" dirty="0"/>
            </a:br>
            <a:r>
              <a:rPr lang="en-US" dirty="0"/>
              <a:t>Web App </a:t>
            </a:r>
            <a:r>
              <a:rPr lang="en-US" dirty="0" smtClean="0"/>
              <a:t>Platform</a:t>
            </a:r>
            <a:br>
              <a:rPr lang="en-US" dirty="0" smtClean="0"/>
            </a:br>
            <a:r>
              <a:rPr lang="en-GB" sz="3600" dirty="0">
                <a:gradFill>
                  <a:gsLst>
                    <a:gs pos="91000">
                      <a:srgbClr val="FFFFFF"/>
                    </a:gs>
                    <a:gs pos="0">
                      <a:srgbClr val="FFFFFF"/>
                    </a:gs>
                  </a:gsLst>
                  <a:lin ang="5400000" scaled="0"/>
                </a:gradFill>
              </a:rPr>
              <a:t>Windows 10 Developer Workshop</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8057" y="0"/>
            <a:ext cx="8483943" cy="6610865"/>
          </a:xfrm>
          <a:prstGeom prst="rect">
            <a:avLst/>
          </a:prstGeom>
        </p:spPr>
      </p:pic>
      <p:sp>
        <p:nvSpPr>
          <p:cNvPr id="4" name="Text Placeholder 3"/>
          <p:cNvSpPr>
            <a:spLocks noGrp="1"/>
          </p:cNvSpPr>
          <p:nvPr>
            <p:ph type="body" sz="quarter" idx="14"/>
          </p:nvPr>
        </p:nvSpPr>
        <p:spPr>
          <a:xfrm>
            <a:off x="252635" y="3661416"/>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smtClean="0"/>
              <a:t>Windows Web Platform</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07382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Packaged apps and tools investments</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3530197"/>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en-US" dirty="0" smtClean="0">
                <a:solidFill>
                  <a:schemeClr val="accent2"/>
                </a:solidFill>
              </a:rPr>
              <a:t>Build apps for iOS, Android &amp; Windows</a:t>
            </a:r>
          </a:p>
          <a:p>
            <a:pPr marL="285750" indent="-285750">
              <a:spcAft>
                <a:spcPts val="1200"/>
              </a:spcAft>
              <a:buFont typeface="Arial" panose="020B0604020202020204" pitchFamily="34" charset="0"/>
              <a:buChar char="•"/>
            </a:pPr>
            <a:r>
              <a:rPr lang="en-US" dirty="0" smtClean="0">
                <a:solidFill>
                  <a:schemeClr val="accent2"/>
                </a:solidFill>
              </a:rPr>
              <a:t>Nearly </a:t>
            </a:r>
            <a:r>
              <a:rPr lang="en-US" dirty="0">
                <a:solidFill>
                  <a:schemeClr val="accent2"/>
                </a:solidFill>
              </a:rPr>
              <a:t>100% shared </a:t>
            </a:r>
            <a:r>
              <a:rPr lang="en-US" dirty="0" smtClean="0">
                <a:solidFill>
                  <a:schemeClr val="accent2"/>
                </a:solidFill>
              </a:rPr>
              <a:t>code</a:t>
            </a:r>
          </a:p>
          <a:p>
            <a:pPr marL="285750" indent="-285750">
              <a:spcAft>
                <a:spcPts val="1200"/>
              </a:spcAft>
              <a:buFont typeface="Arial" panose="020B0604020202020204" pitchFamily="34" charset="0"/>
              <a:buChar char="•"/>
            </a:pPr>
            <a:r>
              <a:rPr lang="en-US" dirty="0" smtClean="0">
                <a:solidFill>
                  <a:schemeClr val="accent2"/>
                </a:solidFill>
              </a:rPr>
              <a:t>Debug </a:t>
            </a:r>
            <a:r>
              <a:rPr lang="en-US" dirty="0">
                <a:solidFill>
                  <a:schemeClr val="accent2"/>
                </a:solidFill>
              </a:rPr>
              <a:t>on any device or emulator</a:t>
            </a:r>
          </a:p>
          <a:p>
            <a:pPr marL="285750" indent="-285750">
              <a:spcAft>
                <a:spcPts val="1200"/>
              </a:spcAft>
              <a:buFont typeface="Arial" panose="020B0604020202020204" pitchFamily="34" charset="0"/>
              <a:buChar char="•"/>
            </a:pPr>
            <a:r>
              <a:rPr lang="en-US" dirty="0">
                <a:solidFill>
                  <a:schemeClr val="accent2"/>
                </a:solidFill>
              </a:rPr>
              <a:t>Use the JavaScript </a:t>
            </a:r>
            <a:r>
              <a:rPr lang="en-US" dirty="0" smtClean="0">
                <a:solidFill>
                  <a:schemeClr val="accent2"/>
                </a:solidFill>
              </a:rPr>
              <a:t>frameworks </a:t>
            </a:r>
            <a:r>
              <a:rPr lang="en-US" dirty="0">
                <a:solidFill>
                  <a:schemeClr val="accent2"/>
                </a:solidFill>
              </a:rPr>
              <a:t>you love</a:t>
            </a:r>
          </a:p>
          <a:p>
            <a:pPr marL="285750" indent="-285750">
              <a:spcAft>
                <a:spcPts val="1200"/>
              </a:spcAft>
              <a:buFont typeface="Arial" panose="020B0604020202020204" pitchFamily="34" charset="0"/>
              <a:buChar char="•"/>
            </a:pPr>
            <a:r>
              <a:rPr lang="en-US" dirty="0" smtClean="0">
                <a:solidFill>
                  <a:schemeClr val="accent2"/>
                </a:solidFill>
              </a:rPr>
              <a:t>Support for offline</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Uses the always current Edge rendering engine</a:t>
            </a:r>
          </a:p>
          <a:p>
            <a:r>
              <a:rPr lang="en-US" dirty="0" smtClean="0"/>
              <a:t>Improved app performance and responsiveness</a:t>
            </a:r>
          </a:p>
          <a:p>
            <a:r>
              <a:rPr lang="en-US" dirty="0" smtClean="0"/>
              <a:t>Improved App to WebView communication</a:t>
            </a:r>
          </a:p>
          <a:p>
            <a:r>
              <a:rPr lang="en-US" dirty="0" smtClean="0"/>
              <a:t>Enables Windows Runtime access</a:t>
            </a:r>
            <a:endParaRPr lang="en-US" dirty="0"/>
          </a:p>
        </p:txBody>
      </p:sp>
      <p:sp>
        <p:nvSpPr>
          <p:cNvPr id="3" name="Title 2"/>
          <p:cNvSpPr>
            <a:spLocks noGrp="1"/>
          </p:cNvSpPr>
          <p:nvPr>
            <p:ph type="title"/>
          </p:nvPr>
        </p:nvSpPr>
        <p:spPr/>
        <p:txBody>
          <a:bodyPr/>
          <a:lstStyle/>
          <a:p>
            <a:r>
              <a:rPr lang="en-US" smtClean="0"/>
              <a:t>WebView Control</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4379495"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gradFill>
                  <a:gsLst>
                    <a:gs pos="2917">
                      <a:srgbClr val="FFFFFF"/>
                    </a:gs>
                    <a:gs pos="30000">
                      <a:srgbClr val="FFFFFF"/>
                    </a:gs>
                  </a:gsLst>
                  <a:lin ang="5400000" scaled="0"/>
                </a:gradFill>
              </a:rPr>
              <a:t>NEW: Hosted Web Apps</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en-US" sz="2667" dirty="0" smtClean="0">
                <a:solidFill>
                  <a:srgbClr val="0078D7"/>
                </a:solidFill>
              </a:rPr>
              <a:t>Bring </a:t>
            </a:r>
            <a:r>
              <a:rPr lang="en-US" sz="2667" dirty="0">
                <a:solidFill>
                  <a:srgbClr val="0078D7"/>
                </a:solidFill>
              </a:rPr>
              <a:t>your website experience to the Windows Store</a:t>
            </a:r>
          </a:p>
          <a:p>
            <a:pPr marL="0" indent="0">
              <a:lnSpc>
                <a:spcPct val="110000"/>
              </a:lnSpc>
              <a:spcBef>
                <a:spcPts val="2400"/>
              </a:spcBef>
              <a:spcAft>
                <a:spcPts val="600"/>
              </a:spcAft>
              <a:buFont typeface="Arial" pitchFamily="34" charset="0"/>
              <a:buNone/>
              <a:defRPr/>
            </a:pPr>
            <a:r>
              <a:rPr lang="en-US" sz="2667" dirty="0">
                <a:solidFill>
                  <a:srgbClr val="0078D7"/>
                </a:solidFill>
              </a:rPr>
              <a:t>Leverage your web investments and developer workflow</a:t>
            </a:r>
          </a:p>
          <a:p>
            <a:pPr marL="0" indent="0">
              <a:lnSpc>
                <a:spcPct val="110000"/>
              </a:lnSpc>
              <a:spcBef>
                <a:spcPts val="2400"/>
              </a:spcBef>
              <a:spcAft>
                <a:spcPts val="600"/>
              </a:spcAft>
              <a:buFont typeface="Arial" pitchFamily="34" charset="0"/>
              <a:buNone/>
              <a:defRPr/>
            </a:pPr>
            <a:r>
              <a:rPr lang="en-US" sz="2667" dirty="0">
                <a:solidFill>
                  <a:srgbClr val="0078D7"/>
                </a:solidFill>
              </a:rPr>
              <a:t>Full access to Universal </a:t>
            </a:r>
            <a:r>
              <a:rPr lang="en-US" sz="2667" dirty="0" smtClean="0">
                <a:solidFill>
                  <a:srgbClr val="0078D7"/>
                </a:solidFill>
              </a:rPr>
              <a:t>APIs</a:t>
            </a:r>
            <a:r>
              <a:rPr lang="en-US" sz="2667" dirty="0">
                <a:solidFill>
                  <a:srgbClr val="0078D7"/>
                </a:solidFill>
              </a:rPr>
              <a:t> </a:t>
            </a:r>
            <a:r>
              <a:rPr lang="en-US" sz="2667" dirty="0" smtClean="0">
                <a:solidFill>
                  <a:srgbClr val="0078D7"/>
                </a:solidFill>
              </a:rPr>
              <a:t>like</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30">
                                            <p:txEl>
                                              <p:pRg st="1" end="1"/>
                                            </p:txEl>
                                          </p:spTgt>
                                        </p:tgtEl>
                                        <p:attrNameLst>
                                          <p:attrName>style.visibility</p:attrName>
                                        </p:attrNameLst>
                                      </p:cBhvr>
                                      <p:to>
                                        <p:strVal val="visible"/>
                                      </p:to>
                                    </p:set>
                                    <p:anim calcmode="lin" valueType="num">
                                      <p:cBhvr additive="base">
                                        <p:cTn id="28"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9"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 calcmode="lin" valueType="num">
                                      <p:cBhvr additive="base">
                                        <p:cTn id="33"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3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 calcmode="lin" valueType="num">
                                      <p:cBhvr additive="base">
                                        <p:cTn id="37"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6103" y="2044222"/>
            <a:ext cx="3520745" cy="2537680"/>
          </a:xfrm>
          <a:prstGeom prst="rect">
            <a:avLst/>
          </a:prstGeom>
        </p:spPr>
      </p:pic>
      <p:pic>
        <p:nvPicPr>
          <p:cNvPr id="6" name="Picture 5"/>
          <p:cNvPicPr>
            <a:picLocks noChangeAspect="1"/>
          </p:cNvPicPr>
          <p:nvPr/>
        </p:nvPicPr>
        <p:blipFill>
          <a:blip r:embed="rId4"/>
          <a:stretch>
            <a:fillRect/>
          </a:stretch>
        </p:blipFill>
        <p:spPr>
          <a:xfrm>
            <a:off x="5156176" y="526911"/>
            <a:ext cx="2057578" cy="2598645"/>
          </a:xfrm>
          <a:prstGeom prst="rect">
            <a:avLst/>
          </a:prstGeom>
        </p:spPr>
      </p:pic>
      <p:pic>
        <p:nvPicPr>
          <p:cNvPr id="7" name="Picture 6"/>
          <p:cNvPicPr>
            <a:picLocks noChangeAspect="1"/>
          </p:cNvPicPr>
          <p:nvPr/>
        </p:nvPicPr>
        <p:blipFill>
          <a:blip r:embed="rId5"/>
          <a:stretch>
            <a:fillRect/>
          </a:stretch>
        </p:blipFill>
        <p:spPr>
          <a:xfrm>
            <a:off x="8207800" y="139295"/>
            <a:ext cx="3730150" cy="3809853"/>
          </a:xfrm>
          <a:prstGeom prst="rect">
            <a:avLst/>
          </a:prstGeom>
        </p:spPr>
      </p:pic>
      <p:pic>
        <p:nvPicPr>
          <p:cNvPr id="8" name="Picture 7"/>
          <p:cNvPicPr>
            <a:picLocks noChangeAspect="1"/>
          </p:cNvPicPr>
          <p:nvPr/>
        </p:nvPicPr>
        <p:blipFill>
          <a:blip r:embed="rId6"/>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7"/>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en-US" dirty="0" err="1" smtClean="0"/>
              <a:t>IntroducingMicrosoft</a:t>
            </a:r>
            <a:r>
              <a:rPr lang="en-US" dirty="0" smtClean="0"/>
              <a: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smtClean="0"/>
              <a:t>Hosted Web Apps</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9666690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39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Always up-to-date</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Performances</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hart 4"/>
          <p:cNvGraphicFramePr/>
          <p:nvPr>
            <p:extLst>
              <p:ext uri="{D42A27DB-BD31-4B8C-83A1-F6EECF244321}">
                <p14:modId xmlns:p14="http://schemas.microsoft.com/office/powerpoint/2010/main" val="135321056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2" dur="500"/>
                                        <p:tgtEl>
                                          <p:spTgt spid="5">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6" dur="500"/>
                                        <p:tgtEl>
                                          <p:spTgt spid="5">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21" dur="500"/>
                                        <p:tgtEl>
                                          <p:spTgt spid="5">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5" dur="500"/>
                                        <p:tgtEl>
                                          <p:spTgt spid="5">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Performances</a:t>
            </a:r>
            <a:endParaRPr lang="en-US" dirty="0"/>
          </a:p>
        </p:txBody>
      </p:sp>
      <p:graphicFrame>
        <p:nvGraphicFramePr>
          <p:cNvPr id="4" name="Chart 3"/>
          <p:cNvGraphicFramePr/>
          <p:nvPr>
            <p:extLst>
              <p:ext uri="{D42A27DB-BD31-4B8C-83A1-F6EECF244321}">
                <p14:modId xmlns:p14="http://schemas.microsoft.com/office/powerpoint/2010/main" val="1577795394"/>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1" dur="500"/>
                                        <p:tgtEl>
                                          <p:spTgt spid="4">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6" dur="500"/>
                                        <p:tgtEl>
                                          <p:spTgt spid="4">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0" dur="500"/>
                                        <p:tgtEl>
                                          <p:spTgt spid="4">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en-US" dirty="0" smtClean="0"/>
              <a:t>User-Agent Strings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2275</Words>
  <Application>Microsoft Office PowerPoint</Application>
  <PresentationFormat>Widescreen</PresentationFormat>
  <Paragraphs>220</Paragraphs>
  <Slides>24</Slides>
  <Notes>23</Notes>
  <HiddenSlides>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1_BUILD CHARCOAL BACKGROUND</vt:lpstr>
      <vt:lpstr>Microsoft Edge and Web App Platform Windows 10 Developer Workshop</vt:lpstr>
      <vt:lpstr>IntroducingMicrosoft Edge</vt:lpstr>
      <vt:lpstr>Always up-to-date</vt:lpstr>
      <vt:lpstr>Performances</vt:lpstr>
      <vt:lpstr>Performances</vt:lpstr>
      <vt:lpstr>User-Agent Strings</vt:lpstr>
      <vt:lpstr>PowerPoint Presentation</vt:lpstr>
      <vt:lpstr>PowerPoint Presentation</vt:lpstr>
      <vt:lpstr>Microsoft EdgeHTML</vt:lpstr>
      <vt:lpstr>Windows Web Platform </vt:lpstr>
      <vt:lpstr>PowerPoint Presentation</vt:lpstr>
      <vt:lpstr>PowerPoint Presentation</vt:lpstr>
      <vt:lpstr>PowerPoint Presentation</vt:lpstr>
      <vt:lpstr>Packaged apps and tools investments</vt:lpstr>
      <vt:lpstr>PowerPoint Presentation</vt:lpstr>
      <vt:lpstr>WebView Control</vt:lpstr>
      <vt:lpstr>PowerPoint Presentation</vt:lpstr>
      <vt:lpstr>PowerPoint Presentation</vt:lpstr>
      <vt:lpstr>Windows APIs</vt:lpstr>
      <vt:lpstr>Lab:  Hosted Web Apps</vt:lpstr>
      <vt:lpstr>W3C Standard</vt:lpstr>
      <vt:lpstr>PowerPoint Presentation</vt:lpstr>
      <vt:lpstr>DEMO  ManifoldJS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2015-11-25T10:32:53Z</dcterms:modified>
</cp:coreProperties>
</file>